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Futura PT Cond" charset="1" panose="020B08060202040902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10824" t="0" r="5653" b="16477"/>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82" t="2109" r="0" b="85"/>
          <a:stretch>
            <a:fillRect/>
          </a:stretch>
        </p:blipFill>
        <p:spPr>
          <a:xfrm flipH="false" flipV="false" rot="0">
            <a:off x="0" y="207381"/>
            <a:ext cx="18288000" cy="10079619"/>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028700" y="1958253"/>
            <a:ext cx="843789" cy="843789"/>
          </a:xfrm>
          <a:prstGeom prst="rect">
            <a:avLst/>
          </a:prstGeom>
        </p:spPr>
      </p:pic>
      <p:sp>
        <p:nvSpPr>
          <p:cNvPr name="TextBox 4" id="4"/>
          <p:cNvSpPr txBox="true"/>
          <p:nvPr/>
        </p:nvSpPr>
        <p:spPr>
          <a:xfrm rot="0">
            <a:off x="2008749" y="1839382"/>
            <a:ext cx="13333300" cy="962660"/>
          </a:xfrm>
          <a:prstGeom prst="rect">
            <a:avLst/>
          </a:prstGeom>
        </p:spPr>
        <p:txBody>
          <a:bodyPr anchor="t" rtlCol="false" tIns="0" lIns="0" bIns="0" rIns="0">
            <a:spAutoFit/>
          </a:bodyPr>
          <a:lstStyle/>
          <a:p>
            <a:pPr>
              <a:lnSpc>
                <a:spcPts val="7839"/>
              </a:lnSpc>
            </a:pPr>
            <a:r>
              <a:rPr lang="en-US" sz="5600">
                <a:solidFill>
                  <a:srgbClr val="FFFFFF"/>
                </a:solidFill>
                <a:latin typeface="Open Sans"/>
              </a:rPr>
              <a:t>Clarita · Indonésie</a:t>
            </a:r>
          </a:p>
        </p:txBody>
      </p:sp>
      <p:pic>
        <p:nvPicPr>
          <p:cNvPr name="Picture 5" id="5"/>
          <p:cNvPicPr>
            <a:picLocks noChangeAspect="true"/>
          </p:cNvPicPr>
          <p:nvPr/>
        </p:nvPicPr>
        <p:blipFill>
          <a:blip r:embed="rId5"/>
          <a:srcRect l="0" t="40071" r="0" b="40071"/>
          <a:stretch>
            <a:fillRect/>
          </a:stretch>
        </p:blipFill>
        <p:spPr>
          <a:xfrm flipH="false" flipV="false" rot="0">
            <a:off x="9144000" y="667592"/>
            <a:ext cx="8990788" cy="903768"/>
          </a:xfrm>
          <a:prstGeom prst="rect">
            <a:avLst/>
          </a:prstGeom>
        </p:spPr>
      </p:pic>
      <p:sp>
        <p:nvSpPr>
          <p:cNvPr name="TextBox 6" id="6"/>
          <p:cNvSpPr txBox="true"/>
          <p:nvPr/>
        </p:nvSpPr>
        <p:spPr>
          <a:xfrm rot="0">
            <a:off x="9612028" y="623459"/>
            <a:ext cx="8087530" cy="896784"/>
          </a:xfrm>
          <a:prstGeom prst="rect">
            <a:avLst/>
          </a:prstGeom>
        </p:spPr>
        <p:txBody>
          <a:bodyPr anchor="t" rtlCol="false" tIns="0" lIns="0" bIns="0" rIns="0">
            <a:spAutoFit/>
          </a:bodyPr>
          <a:lstStyle/>
          <a:p>
            <a:pPr algn="ctr">
              <a:lnSpc>
                <a:spcPts val="7481"/>
              </a:lnSpc>
            </a:pPr>
            <a:r>
              <a:rPr lang="en-US" sz="5344">
                <a:solidFill>
                  <a:srgbClr val="FFFFFF"/>
                </a:solidFill>
                <a:latin typeface="Futura PT Cond"/>
              </a:rPr>
              <a:t>Journée mondiale de l'étudiant</a:t>
            </a:r>
          </a:p>
        </p:txBody>
      </p:sp>
      <p:pic>
        <p:nvPicPr>
          <p:cNvPr name="Picture 7" id="7"/>
          <p:cNvPicPr>
            <a:picLocks noChangeAspect="true"/>
          </p:cNvPicPr>
          <p:nvPr/>
        </p:nvPicPr>
        <p:blipFill>
          <a:blip r:embed="rId6"/>
          <a:srcRect l="0" t="35864" r="0" b="35864"/>
          <a:stretch>
            <a:fillRect/>
          </a:stretch>
        </p:blipFill>
        <p:spPr>
          <a:xfrm flipH="false" flipV="false" rot="0">
            <a:off x="11948163" y="1460588"/>
            <a:ext cx="4536740" cy="649291"/>
          </a:xfrm>
          <a:prstGeom prst="rect">
            <a:avLst/>
          </a:prstGeom>
        </p:spPr>
      </p:pic>
      <p:sp>
        <p:nvSpPr>
          <p:cNvPr name="TextBox 8" id="8"/>
          <p:cNvSpPr txBox="true"/>
          <p:nvPr/>
        </p:nvSpPr>
        <p:spPr>
          <a:xfrm rot="0">
            <a:off x="1028700" y="3332229"/>
            <a:ext cx="10189117" cy="6192520"/>
          </a:xfrm>
          <a:prstGeom prst="rect">
            <a:avLst/>
          </a:prstGeom>
        </p:spPr>
        <p:txBody>
          <a:bodyPr anchor="t" rtlCol="false" tIns="0" lIns="0" bIns="0" rIns="0">
            <a:spAutoFit/>
          </a:bodyPr>
          <a:lstStyle/>
          <a:p>
            <a:pPr>
              <a:lnSpc>
                <a:spcPts val="4480"/>
              </a:lnSpc>
            </a:pPr>
            <a:r>
              <a:rPr lang="en-US" sz="3200">
                <a:solidFill>
                  <a:srgbClr val="FFFFFF"/>
                </a:solidFill>
                <a:latin typeface="Open Sans"/>
              </a:rPr>
              <a:t>Dans un contexte de changement rapide des conditions, il est difficile de se réunir durant la pandémie de la Covid-19, même pour certains petits groupes spirituels. Je m’occupe de l'organisation du ministère étudiant dans le campus, mais d'autres activités sont menées en ligne. </a:t>
            </a:r>
          </a:p>
          <a:p>
            <a:pPr>
              <a:lnSpc>
                <a:spcPts val="4480"/>
              </a:lnSpc>
            </a:pPr>
          </a:p>
          <a:p>
            <a:pPr>
              <a:lnSpc>
                <a:spcPts val="4480"/>
              </a:lnSpc>
            </a:pPr>
            <a:r>
              <a:rPr lang="en-US" sz="3200">
                <a:solidFill>
                  <a:srgbClr val="FFFFFF"/>
                </a:solidFill>
                <a:latin typeface="Open Sans"/>
              </a:rPr>
              <a:t>Merci de prier pour que nous ne nous sentions pas fatigués de l'apprentissage en ligne et du culte en ligne ! Nous aimerions tellement pouvoir nous rencontrer en personne bientôt.</a:t>
            </a:r>
          </a:p>
        </p:txBody>
      </p:sp>
      <p:sp>
        <p:nvSpPr>
          <p:cNvPr name="TextBox 9" id="9"/>
          <p:cNvSpPr txBox="true"/>
          <p:nvPr/>
        </p:nvSpPr>
        <p:spPr>
          <a:xfrm rot="0">
            <a:off x="12259712" y="1338401"/>
            <a:ext cx="3913644" cy="807940"/>
          </a:xfrm>
          <a:prstGeom prst="rect">
            <a:avLst/>
          </a:prstGeom>
        </p:spPr>
        <p:txBody>
          <a:bodyPr anchor="t" rtlCol="false" tIns="0" lIns="0" bIns="0" rIns="0">
            <a:spAutoFit/>
          </a:bodyPr>
          <a:lstStyle/>
          <a:p>
            <a:pPr algn="ctr">
              <a:lnSpc>
                <a:spcPts val="6719"/>
              </a:lnSpc>
            </a:pPr>
            <a:r>
              <a:rPr lang="en-US" sz="4800">
                <a:solidFill>
                  <a:srgbClr val="E95283"/>
                </a:solidFill>
                <a:latin typeface="Futura PT Cond"/>
              </a:rPr>
              <a:t>cartes de prière</a:t>
            </a:r>
          </a:p>
        </p:txBody>
      </p:sp>
      <p:grpSp>
        <p:nvGrpSpPr>
          <p:cNvPr name="Group 10" id="10"/>
          <p:cNvGrpSpPr>
            <a:grpSpLocks noChangeAspect="true"/>
          </p:cNvGrpSpPr>
          <p:nvPr/>
        </p:nvGrpSpPr>
        <p:grpSpPr>
          <a:xfrm rot="0">
            <a:off x="11882802" y="3091409"/>
            <a:ext cx="5816756" cy="5816756"/>
            <a:chOff x="0" y="0"/>
            <a:chExt cx="6350000" cy="6350000"/>
          </a:xfrm>
        </p:grpSpPr>
        <p:sp>
          <p:nvSpPr>
            <p:cNvPr name="Freeform 11" id="11"/>
            <p:cNvSpPr/>
            <p:nvPr/>
          </p:nvSpPr>
          <p:spPr>
            <a:xfrm>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7"/>
              <a:stretch>
                <a:fillRect l="10319" r="10320" t="-28503" b="-28503"/>
              </a:stretch>
            </a:blipFill>
          </p:spPr>
        </p:sp>
        <p:sp>
          <p:nvSpPr>
            <p:cNvPr name="Freeform 12" id="12"/>
            <p:cNvSpPr/>
            <p:nvPr/>
          </p:nvSpPr>
          <p:spPr>
            <a:xfrm>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73C9E9"/>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10824" t="0" r="5653" b="16477"/>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82" t="2109" r="0" b="85"/>
          <a:stretch>
            <a:fillRect/>
          </a:stretch>
        </p:blipFill>
        <p:spPr>
          <a:xfrm flipH="false" flipV="false" rot="0">
            <a:off x="0" y="207381"/>
            <a:ext cx="18288000" cy="10079619"/>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028700" y="1958253"/>
            <a:ext cx="843789" cy="843789"/>
          </a:xfrm>
          <a:prstGeom prst="rect">
            <a:avLst/>
          </a:prstGeom>
        </p:spPr>
      </p:pic>
      <p:sp>
        <p:nvSpPr>
          <p:cNvPr name="TextBox 4" id="4"/>
          <p:cNvSpPr txBox="true"/>
          <p:nvPr/>
        </p:nvSpPr>
        <p:spPr>
          <a:xfrm rot="0">
            <a:off x="2008749" y="1839382"/>
            <a:ext cx="13333300" cy="962660"/>
          </a:xfrm>
          <a:prstGeom prst="rect">
            <a:avLst/>
          </a:prstGeom>
        </p:spPr>
        <p:txBody>
          <a:bodyPr anchor="t" rtlCol="false" tIns="0" lIns="0" bIns="0" rIns="0">
            <a:spAutoFit/>
          </a:bodyPr>
          <a:lstStyle/>
          <a:p>
            <a:pPr>
              <a:lnSpc>
                <a:spcPts val="7839"/>
              </a:lnSpc>
            </a:pPr>
            <a:r>
              <a:rPr lang="en-US" sz="5600">
                <a:solidFill>
                  <a:srgbClr val="FFFFFF"/>
                </a:solidFill>
                <a:latin typeface="Open Sans"/>
              </a:rPr>
              <a:t>Jefferson · Philippines</a:t>
            </a:r>
          </a:p>
        </p:txBody>
      </p:sp>
      <p:pic>
        <p:nvPicPr>
          <p:cNvPr name="Picture 5" id="5"/>
          <p:cNvPicPr>
            <a:picLocks noChangeAspect="true"/>
          </p:cNvPicPr>
          <p:nvPr/>
        </p:nvPicPr>
        <p:blipFill>
          <a:blip r:embed="rId5"/>
          <a:srcRect l="0" t="40071" r="0" b="40071"/>
          <a:stretch>
            <a:fillRect/>
          </a:stretch>
        </p:blipFill>
        <p:spPr>
          <a:xfrm flipH="false" flipV="false" rot="0">
            <a:off x="9144000" y="667592"/>
            <a:ext cx="8990788" cy="903768"/>
          </a:xfrm>
          <a:prstGeom prst="rect">
            <a:avLst/>
          </a:prstGeom>
        </p:spPr>
      </p:pic>
      <p:sp>
        <p:nvSpPr>
          <p:cNvPr name="TextBox 6" id="6"/>
          <p:cNvSpPr txBox="true"/>
          <p:nvPr/>
        </p:nvSpPr>
        <p:spPr>
          <a:xfrm rot="0">
            <a:off x="9612028" y="623459"/>
            <a:ext cx="8087530" cy="896784"/>
          </a:xfrm>
          <a:prstGeom prst="rect">
            <a:avLst/>
          </a:prstGeom>
        </p:spPr>
        <p:txBody>
          <a:bodyPr anchor="t" rtlCol="false" tIns="0" lIns="0" bIns="0" rIns="0">
            <a:spAutoFit/>
          </a:bodyPr>
          <a:lstStyle/>
          <a:p>
            <a:pPr algn="ctr">
              <a:lnSpc>
                <a:spcPts val="7481"/>
              </a:lnSpc>
            </a:pPr>
            <a:r>
              <a:rPr lang="en-US" sz="5344">
                <a:solidFill>
                  <a:srgbClr val="FFFFFF"/>
                </a:solidFill>
                <a:latin typeface="Futura PT Cond"/>
              </a:rPr>
              <a:t>Journée mondiale de l'étudiant</a:t>
            </a:r>
          </a:p>
        </p:txBody>
      </p:sp>
      <p:pic>
        <p:nvPicPr>
          <p:cNvPr name="Picture 7" id="7"/>
          <p:cNvPicPr>
            <a:picLocks noChangeAspect="true"/>
          </p:cNvPicPr>
          <p:nvPr/>
        </p:nvPicPr>
        <p:blipFill>
          <a:blip r:embed="rId6"/>
          <a:srcRect l="0" t="35864" r="0" b="35864"/>
          <a:stretch>
            <a:fillRect/>
          </a:stretch>
        </p:blipFill>
        <p:spPr>
          <a:xfrm flipH="false" flipV="false" rot="0">
            <a:off x="11948163" y="1460588"/>
            <a:ext cx="4536740" cy="649291"/>
          </a:xfrm>
          <a:prstGeom prst="rect">
            <a:avLst/>
          </a:prstGeom>
        </p:spPr>
      </p:pic>
      <p:sp>
        <p:nvSpPr>
          <p:cNvPr name="TextBox 8" id="8"/>
          <p:cNvSpPr txBox="true"/>
          <p:nvPr/>
        </p:nvSpPr>
        <p:spPr>
          <a:xfrm rot="0">
            <a:off x="1028700" y="3332229"/>
            <a:ext cx="10189117" cy="5934710"/>
          </a:xfrm>
          <a:prstGeom prst="rect">
            <a:avLst/>
          </a:prstGeom>
        </p:spPr>
        <p:txBody>
          <a:bodyPr anchor="t" rtlCol="false" tIns="0" lIns="0" bIns="0" rIns="0">
            <a:spAutoFit/>
          </a:bodyPr>
          <a:lstStyle/>
          <a:p>
            <a:pPr>
              <a:lnSpc>
                <a:spcPts val="3640"/>
              </a:lnSpc>
            </a:pPr>
            <a:r>
              <a:rPr lang="en-US" sz="2600">
                <a:solidFill>
                  <a:srgbClr val="FFFFFF"/>
                </a:solidFill>
                <a:latin typeface="Open Sans"/>
              </a:rPr>
              <a:t>Mon école est à Samar oriental, une des provinces philippines avec peu de chrétiens. C'est vraiment un défi pour nous de nous démarquer et de faire briller notre lumière dans la communauté. Nous menons des études bibliques évangéliques en ligne via Zoom chaque semaine. Cela nous rapproche vraiment même si nous sommes séparés les uns des autres.  </a:t>
            </a:r>
          </a:p>
          <a:p>
            <a:pPr>
              <a:lnSpc>
                <a:spcPts val="3640"/>
              </a:lnSpc>
            </a:pPr>
          </a:p>
          <a:p>
            <a:pPr>
              <a:lnSpc>
                <a:spcPts val="3640"/>
              </a:lnSpc>
            </a:pPr>
            <a:r>
              <a:rPr lang="en-US" sz="2600">
                <a:solidFill>
                  <a:srgbClr val="FFFFFF"/>
                </a:solidFill>
                <a:latin typeface="Open Sans"/>
              </a:rPr>
              <a:t>Merci de prier pour que nous puissions établir des vraies relations même si nous sommes séparés. Priez pour que Dieu élève des responsables étudiants engagés sur notre campus. Priez aussi pour la santé mentale de nos étudiants et pour que l'Esprit de Dieu nous aide à surmonter les angoisses au milieu de la pandémie.</a:t>
            </a:r>
          </a:p>
        </p:txBody>
      </p:sp>
      <p:sp>
        <p:nvSpPr>
          <p:cNvPr name="TextBox 9" id="9"/>
          <p:cNvSpPr txBox="true"/>
          <p:nvPr/>
        </p:nvSpPr>
        <p:spPr>
          <a:xfrm rot="0">
            <a:off x="12259712" y="1338401"/>
            <a:ext cx="3913644" cy="807940"/>
          </a:xfrm>
          <a:prstGeom prst="rect">
            <a:avLst/>
          </a:prstGeom>
        </p:spPr>
        <p:txBody>
          <a:bodyPr anchor="t" rtlCol="false" tIns="0" lIns="0" bIns="0" rIns="0">
            <a:spAutoFit/>
          </a:bodyPr>
          <a:lstStyle/>
          <a:p>
            <a:pPr algn="ctr">
              <a:lnSpc>
                <a:spcPts val="6719"/>
              </a:lnSpc>
            </a:pPr>
            <a:r>
              <a:rPr lang="en-US" sz="4800">
                <a:solidFill>
                  <a:srgbClr val="E95283"/>
                </a:solidFill>
                <a:latin typeface="Futura PT Cond"/>
              </a:rPr>
              <a:t>cartes de prière</a:t>
            </a:r>
          </a:p>
        </p:txBody>
      </p:sp>
      <p:grpSp>
        <p:nvGrpSpPr>
          <p:cNvPr name="Group 10" id="10"/>
          <p:cNvGrpSpPr>
            <a:grpSpLocks noChangeAspect="true"/>
          </p:cNvGrpSpPr>
          <p:nvPr/>
        </p:nvGrpSpPr>
        <p:grpSpPr>
          <a:xfrm rot="0">
            <a:off x="11882802" y="3091409"/>
            <a:ext cx="5816756" cy="5816756"/>
            <a:chOff x="0" y="0"/>
            <a:chExt cx="6350000" cy="6350000"/>
          </a:xfrm>
        </p:grpSpPr>
        <p:sp>
          <p:nvSpPr>
            <p:cNvPr name="Freeform 11" id="11"/>
            <p:cNvSpPr/>
            <p:nvPr/>
          </p:nvSpPr>
          <p:spPr>
            <a:xfrm>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7"/>
              <a:stretch>
                <a:fillRect l="8997" r="-14683" t="10319" b="10320"/>
              </a:stretch>
            </a:blipFill>
          </p:spPr>
        </p:sp>
        <p:sp>
          <p:nvSpPr>
            <p:cNvPr name="Freeform 12" id="12"/>
            <p:cNvSpPr/>
            <p:nvPr/>
          </p:nvSpPr>
          <p:spPr>
            <a:xfrm>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73C9E9"/>
            </a:solid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10824" t="0" r="5653" b="16477"/>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82" t="2109" r="0" b="85"/>
          <a:stretch>
            <a:fillRect/>
          </a:stretch>
        </p:blipFill>
        <p:spPr>
          <a:xfrm flipH="false" flipV="false" rot="0">
            <a:off x="0" y="207381"/>
            <a:ext cx="18288000" cy="10079619"/>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028700" y="1958253"/>
            <a:ext cx="843789" cy="843789"/>
          </a:xfrm>
          <a:prstGeom prst="rect">
            <a:avLst/>
          </a:prstGeom>
        </p:spPr>
      </p:pic>
      <p:sp>
        <p:nvSpPr>
          <p:cNvPr name="TextBox 4" id="4"/>
          <p:cNvSpPr txBox="true"/>
          <p:nvPr/>
        </p:nvSpPr>
        <p:spPr>
          <a:xfrm rot="0">
            <a:off x="2008749" y="1839382"/>
            <a:ext cx="13333300" cy="962660"/>
          </a:xfrm>
          <a:prstGeom prst="rect">
            <a:avLst/>
          </a:prstGeom>
        </p:spPr>
        <p:txBody>
          <a:bodyPr anchor="t" rtlCol="false" tIns="0" lIns="0" bIns="0" rIns="0">
            <a:spAutoFit/>
          </a:bodyPr>
          <a:lstStyle/>
          <a:p>
            <a:pPr>
              <a:lnSpc>
                <a:spcPts val="7839"/>
              </a:lnSpc>
            </a:pPr>
            <a:r>
              <a:rPr lang="en-US" sz="5600">
                <a:solidFill>
                  <a:srgbClr val="FFFFFF"/>
                </a:solidFill>
                <a:latin typeface="Open Sans"/>
              </a:rPr>
              <a:t>Hwakyong · Corée du Sud</a:t>
            </a:r>
          </a:p>
        </p:txBody>
      </p:sp>
      <p:pic>
        <p:nvPicPr>
          <p:cNvPr name="Picture 5" id="5"/>
          <p:cNvPicPr>
            <a:picLocks noChangeAspect="true"/>
          </p:cNvPicPr>
          <p:nvPr/>
        </p:nvPicPr>
        <p:blipFill>
          <a:blip r:embed="rId5"/>
          <a:srcRect l="0" t="40071" r="0" b="40071"/>
          <a:stretch>
            <a:fillRect/>
          </a:stretch>
        </p:blipFill>
        <p:spPr>
          <a:xfrm flipH="false" flipV="false" rot="0">
            <a:off x="9144000" y="667592"/>
            <a:ext cx="8990788" cy="903768"/>
          </a:xfrm>
          <a:prstGeom prst="rect">
            <a:avLst/>
          </a:prstGeom>
        </p:spPr>
      </p:pic>
      <p:sp>
        <p:nvSpPr>
          <p:cNvPr name="TextBox 6" id="6"/>
          <p:cNvSpPr txBox="true"/>
          <p:nvPr/>
        </p:nvSpPr>
        <p:spPr>
          <a:xfrm rot="0">
            <a:off x="9612028" y="623459"/>
            <a:ext cx="8087530" cy="896784"/>
          </a:xfrm>
          <a:prstGeom prst="rect">
            <a:avLst/>
          </a:prstGeom>
        </p:spPr>
        <p:txBody>
          <a:bodyPr anchor="t" rtlCol="false" tIns="0" lIns="0" bIns="0" rIns="0">
            <a:spAutoFit/>
          </a:bodyPr>
          <a:lstStyle/>
          <a:p>
            <a:pPr algn="ctr">
              <a:lnSpc>
                <a:spcPts val="7481"/>
              </a:lnSpc>
            </a:pPr>
            <a:r>
              <a:rPr lang="en-US" sz="5344">
                <a:solidFill>
                  <a:srgbClr val="FFFFFF"/>
                </a:solidFill>
                <a:latin typeface="Futura PT Cond"/>
              </a:rPr>
              <a:t>Journée mondiale de l'étudiant</a:t>
            </a:r>
          </a:p>
        </p:txBody>
      </p:sp>
      <p:pic>
        <p:nvPicPr>
          <p:cNvPr name="Picture 7" id="7"/>
          <p:cNvPicPr>
            <a:picLocks noChangeAspect="true"/>
          </p:cNvPicPr>
          <p:nvPr/>
        </p:nvPicPr>
        <p:blipFill>
          <a:blip r:embed="rId6"/>
          <a:srcRect l="0" t="35864" r="0" b="35864"/>
          <a:stretch>
            <a:fillRect/>
          </a:stretch>
        </p:blipFill>
        <p:spPr>
          <a:xfrm flipH="false" flipV="false" rot="0">
            <a:off x="11948163" y="1460588"/>
            <a:ext cx="4536740" cy="649291"/>
          </a:xfrm>
          <a:prstGeom prst="rect">
            <a:avLst/>
          </a:prstGeom>
        </p:spPr>
      </p:pic>
      <p:sp>
        <p:nvSpPr>
          <p:cNvPr name="TextBox 8" id="8"/>
          <p:cNvSpPr txBox="true"/>
          <p:nvPr/>
        </p:nvSpPr>
        <p:spPr>
          <a:xfrm rot="0">
            <a:off x="1028700" y="3332229"/>
            <a:ext cx="10189117" cy="6386830"/>
          </a:xfrm>
          <a:prstGeom prst="rect">
            <a:avLst/>
          </a:prstGeom>
        </p:spPr>
        <p:txBody>
          <a:bodyPr anchor="t" rtlCol="false" tIns="0" lIns="0" bIns="0" rIns="0">
            <a:spAutoFit/>
          </a:bodyPr>
          <a:lstStyle/>
          <a:p>
            <a:pPr>
              <a:lnSpc>
                <a:spcPts val="3919"/>
              </a:lnSpc>
            </a:pPr>
            <a:r>
              <a:rPr lang="en-US" sz="2800">
                <a:solidFill>
                  <a:srgbClr val="FFFFFF"/>
                </a:solidFill>
                <a:latin typeface="Open Sans"/>
              </a:rPr>
              <a:t>La conséquence des églises locales qui ont été fortement touchées par la Covid-19 et des églises avec un point de vue politique conservateur qui soutiennent des personnages politiques de l’extrême-droite est que l’hostilité envers les chrétiens augmente sur le campus. </a:t>
            </a:r>
          </a:p>
          <a:p>
            <a:pPr>
              <a:lnSpc>
                <a:spcPts val="3640"/>
              </a:lnSpc>
            </a:pPr>
          </a:p>
          <a:p>
            <a:pPr>
              <a:lnSpc>
                <a:spcPts val="3919"/>
              </a:lnSpc>
            </a:pPr>
            <a:r>
              <a:rPr lang="en-US" sz="2800">
                <a:solidFill>
                  <a:srgbClr val="FFFFFF"/>
                </a:solidFill>
                <a:latin typeface="Open Sans"/>
              </a:rPr>
              <a:t>Priez que les étudiants du KIVF aient de la foi, de la patience et de l’espérance en Dieu alors qu’ils font face à des situations incertaines liées à la Covid-19. De plus, KIVF prévoit de nommer un nouveau secrétaire général ainsi qu’un nouveau président du conseil d'administration cette année, alors merci de prier pour cette saison de transitions importantes.</a:t>
            </a:r>
          </a:p>
        </p:txBody>
      </p:sp>
      <p:sp>
        <p:nvSpPr>
          <p:cNvPr name="TextBox 9" id="9"/>
          <p:cNvSpPr txBox="true"/>
          <p:nvPr/>
        </p:nvSpPr>
        <p:spPr>
          <a:xfrm rot="0">
            <a:off x="12259712" y="1338401"/>
            <a:ext cx="3913644" cy="807940"/>
          </a:xfrm>
          <a:prstGeom prst="rect">
            <a:avLst/>
          </a:prstGeom>
        </p:spPr>
        <p:txBody>
          <a:bodyPr anchor="t" rtlCol="false" tIns="0" lIns="0" bIns="0" rIns="0">
            <a:spAutoFit/>
          </a:bodyPr>
          <a:lstStyle/>
          <a:p>
            <a:pPr algn="ctr">
              <a:lnSpc>
                <a:spcPts val="6719"/>
              </a:lnSpc>
            </a:pPr>
            <a:r>
              <a:rPr lang="en-US" sz="4800">
                <a:solidFill>
                  <a:srgbClr val="E95283"/>
                </a:solidFill>
                <a:latin typeface="Futura PT Cond"/>
              </a:rPr>
              <a:t>cartes de prière</a:t>
            </a:r>
          </a:p>
        </p:txBody>
      </p:sp>
      <p:grpSp>
        <p:nvGrpSpPr>
          <p:cNvPr name="Group 10" id="10"/>
          <p:cNvGrpSpPr>
            <a:grpSpLocks noChangeAspect="true"/>
          </p:cNvGrpSpPr>
          <p:nvPr/>
        </p:nvGrpSpPr>
        <p:grpSpPr>
          <a:xfrm rot="0">
            <a:off x="11882802" y="3091409"/>
            <a:ext cx="5816756" cy="5816756"/>
            <a:chOff x="0" y="0"/>
            <a:chExt cx="6350000" cy="6350000"/>
          </a:xfrm>
        </p:grpSpPr>
        <p:sp>
          <p:nvSpPr>
            <p:cNvPr name="Freeform 11" id="11"/>
            <p:cNvSpPr/>
            <p:nvPr/>
          </p:nvSpPr>
          <p:spPr>
            <a:xfrm>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7"/>
              <a:stretch>
                <a:fillRect l="-18709" r="-18709" t="10319" b="10320"/>
              </a:stretch>
            </a:blipFill>
          </p:spPr>
        </p:sp>
        <p:sp>
          <p:nvSpPr>
            <p:cNvPr name="Freeform 12" id="12"/>
            <p:cNvSpPr/>
            <p:nvPr/>
          </p:nvSpPr>
          <p:spPr>
            <a:xfrm>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73C9E9"/>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DAEKp6BVJmI</dc:identifier>
  <dcterms:modified xsi:type="dcterms:W3CDTF">2011-08-01T06:04:30Z</dcterms:modified>
  <cp:revision>1</cp:revision>
  <dc:title>Asie de l'est presentation FR</dc:title>
</cp:coreProperties>
</file>